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48"/>
  </p:notesMasterIdLst>
  <p:sldIdLst>
    <p:sldId id="256" r:id="rId2"/>
    <p:sldId id="259" r:id="rId3"/>
    <p:sldId id="271" r:id="rId4"/>
    <p:sldId id="307" r:id="rId5"/>
    <p:sldId id="319" r:id="rId6"/>
    <p:sldId id="324" r:id="rId7"/>
    <p:sldId id="337" r:id="rId8"/>
    <p:sldId id="338" r:id="rId9"/>
    <p:sldId id="339" r:id="rId10"/>
    <p:sldId id="304" r:id="rId11"/>
    <p:sldId id="322" r:id="rId12"/>
    <p:sldId id="313" r:id="rId13"/>
    <p:sldId id="342" r:id="rId14"/>
    <p:sldId id="343" r:id="rId15"/>
    <p:sldId id="329" r:id="rId16"/>
    <p:sldId id="330" r:id="rId17"/>
    <p:sldId id="341" r:id="rId18"/>
    <p:sldId id="344" r:id="rId19"/>
    <p:sldId id="305" r:id="rId20"/>
    <p:sldId id="323" r:id="rId21"/>
    <p:sldId id="345" r:id="rId22"/>
    <p:sldId id="348" r:id="rId23"/>
    <p:sldId id="346" r:id="rId24"/>
    <p:sldId id="331" r:id="rId25"/>
    <p:sldId id="318" r:id="rId26"/>
    <p:sldId id="349" r:id="rId27"/>
    <p:sldId id="350" r:id="rId28"/>
    <p:sldId id="353" r:id="rId29"/>
    <p:sldId id="351" r:id="rId30"/>
    <p:sldId id="352" r:id="rId31"/>
    <p:sldId id="332" r:id="rId32"/>
    <p:sldId id="325" r:id="rId33"/>
    <p:sldId id="354" r:id="rId34"/>
    <p:sldId id="358" r:id="rId35"/>
    <p:sldId id="333" r:id="rId36"/>
    <p:sldId id="326" r:id="rId37"/>
    <p:sldId id="355" r:id="rId38"/>
    <p:sldId id="359" r:id="rId39"/>
    <p:sldId id="334" r:id="rId40"/>
    <p:sldId id="327" r:id="rId41"/>
    <p:sldId id="356" r:id="rId42"/>
    <p:sldId id="328" r:id="rId43"/>
    <p:sldId id="360" r:id="rId44"/>
    <p:sldId id="361" r:id="rId45"/>
    <p:sldId id="336" r:id="rId46"/>
    <p:sldId id="263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349" autoAdjust="0"/>
  </p:normalViewPr>
  <p:slideViewPr>
    <p:cSldViewPr>
      <p:cViewPr varScale="1">
        <p:scale>
          <a:sx n="88" d="100"/>
          <a:sy n="88" d="100"/>
        </p:scale>
        <p:origin x="1306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97E7E-AA80-4EF1-83F1-D6DD1DCE7E45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0E2B4-7EE4-4883-8768-CD337D98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42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04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3373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746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6498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1851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2382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3655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8441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3723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9801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281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1735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7979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748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487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2888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0239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9824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5427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60968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514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9158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8579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0600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6680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6733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9064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1763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26138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29112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09848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073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43648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05315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0542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36136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61156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04674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94937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272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515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882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299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4752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4796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4100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0865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9430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3175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>
          <p15:clr>
            <a:srgbClr val="FBAE40"/>
          </p15:clr>
        </p15:guide>
        <p15:guide id="1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8C843-6E67-4A97-A29F-F71F41844CEE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9976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2896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25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4716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043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fld id="{7508C843-6E67-4A97-A29F-F71F41844CEE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54317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>
          <p15:clr>
            <a:srgbClr val="F26B43"/>
          </p15:clr>
        </p15:guide>
        <p15:guide id="1" pos="2880">
          <p15:clr>
            <a:srgbClr val="F26B43"/>
          </p15:clr>
        </p15:guide>
        <p15:guide id="2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4953000" cy="1219200"/>
          </a:xfrm>
        </p:spPr>
        <p:txBody>
          <a:bodyPr>
            <a:noAutofit/>
          </a:bodyPr>
          <a:lstStyle/>
          <a:p>
            <a:pPr algn="r"/>
            <a:r>
              <a:rPr lang="en-US" sz="2400" dirty="0" smtClean="0"/>
              <a:t>Instructor Name</a:t>
            </a:r>
          </a:p>
          <a:p>
            <a:pPr algn="r"/>
            <a:r>
              <a:rPr lang="en-US" sz="2400" dirty="0" smtClean="0"/>
              <a:t>Job Title</a:t>
            </a:r>
          </a:p>
          <a:p>
            <a:pPr algn="r"/>
            <a:r>
              <a:rPr lang="en-US" sz="2400" dirty="0" smtClean="0"/>
              <a:t>Library Name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986" y="2438400"/>
            <a:ext cx="8878614" cy="121476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effectLst/>
                <a:cs typeface="Courier New" panose="02070309020205020404" pitchFamily="49" charset="0"/>
              </a:rPr>
              <a:t>Facebook: Getting Started </a:t>
            </a:r>
            <a:endParaRPr lang="en-US" sz="2800" b="1" i="1" dirty="0">
              <a:effectLst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434340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2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Activity #2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91138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19400"/>
            <a:ext cx="8686800" cy="167497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Setting Your Cover Photo           &amp; Profile Picture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23491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3851697" cy="33562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Hover over the camera icon until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Update Cover Photo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option appears; when it does, click on it.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Setting the Cover Photo</a:t>
            </a:r>
            <a:endParaRPr lang="en-US" sz="4800" dirty="0"/>
          </a:p>
        </p:txBody>
      </p:sp>
      <p:grpSp>
        <p:nvGrpSpPr>
          <p:cNvPr id="4" name="Group 3"/>
          <p:cNvGrpSpPr/>
          <p:nvPr/>
        </p:nvGrpSpPr>
        <p:grpSpPr>
          <a:xfrm>
            <a:off x="1066800" y="3505200"/>
            <a:ext cx="2235036" cy="640080"/>
            <a:chOff x="5867400" y="2057400"/>
            <a:chExt cx="2235036" cy="6400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7400" y="2057400"/>
              <a:ext cx="2235036" cy="6400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943600" y="2181676"/>
              <a:ext cx="1920240" cy="4572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4876800" y="1981200"/>
            <a:ext cx="3886200" cy="2743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Upload Photo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option.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1159" y="2832893"/>
            <a:ext cx="2259805" cy="16459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669280" y="3581400"/>
            <a:ext cx="1188720" cy="274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20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8042697" cy="11464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to the location where the desired photo is stored.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Double-click on the photo to select it, then 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Open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add it to Facebook.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Setting Your Cover Photo</a:t>
            </a:r>
            <a:endParaRPr lang="en-US" sz="4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810272" y="2865120"/>
            <a:ext cx="5504928" cy="3840480"/>
            <a:chOff x="1810272" y="2865120"/>
            <a:chExt cx="5504928" cy="384048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0272" y="2865120"/>
              <a:ext cx="5504928" cy="38404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4038600" y="3714434"/>
              <a:ext cx="2468880" cy="5943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96440" y="5791200"/>
              <a:ext cx="8229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77840" y="6324600"/>
              <a:ext cx="822960" cy="29260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5256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8118897" cy="12226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When your picture appears in the frame, click and hold the mouse button to reposition the picture.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 Changes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 to add the picture to Facebook.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Setting Your Cover Photo</a:t>
            </a:r>
            <a:endParaRPr lang="en-US" sz="4800" dirty="0"/>
          </a:p>
        </p:txBody>
      </p:sp>
      <p:grpSp>
        <p:nvGrpSpPr>
          <p:cNvPr id="8" name="Group 7"/>
          <p:cNvGrpSpPr/>
          <p:nvPr/>
        </p:nvGrpSpPr>
        <p:grpSpPr>
          <a:xfrm>
            <a:off x="1219200" y="3276600"/>
            <a:ext cx="6462320" cy="2766300"/>
            <a:chOff x="1219200" y="3276600"/>
            <a:chExt cx="6462320" cy="27663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9200" y="3276600"/>
              <a:ext cx="6462320" cy="27663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3657600" y="4343400"/>
              <a:ext cx="160020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858000" y="5715000"/>
              <a:ext cx="8229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057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2836139" cy="20608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Hover over the camera icon until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Update Profile Picture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option appears; when it does, click on it.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Setting Your Profile Picture</a:t>
            </a:r>
            <a:endParaRPr lang="en-US" sz="48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8366" y="1749106"/>
            <a:ext cx="4868433" cy="11384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When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Update Profile Picture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window appears, click on a picture, or 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Upload Photo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85809" y="2895600"/>
            <a:ext cx="7500991" cy="3657600"/>
            <a:chOff x="1185809" y="2895600"/>
            <a:chExt cx="7500991" cy="36576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5809" y="3810000"/>
              <a:ext cx="1447925" cy="143268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8366" y="2895600"/>
              <a:ext cx="4868434" cy="36576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219200" y="4724400"/>
              <a:ext cx="1371600" cy="4572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10000" y="3124200"/>
              <a:ext cx="2148840" cy="6858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6375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7737897" cy="11464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to the location where the desired photo is stored.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Double-click on the picture to select it, then 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Open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add it to Facebook.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Setting Your Profile Picture</a:t>
            </a:r>
            <a:endParaRPr lang="en-US" sz="4800" dirty="0"/>
          </a:p>
        </p:txBody>
      </p:sp>
      <p:grpSp>
        <p:nvGrpSpPr>
          <p:cNvPr id="5" name="Group 4"/>
          <p:cNvGrpSpPr/>
          <p:nvPr/>
        </p:nvGrpSpPr>
        <p:grpSpPr>
          <a:xfrm>
            <a:off x="1828800" y="2895600"/>
            <a:ext cx="5498706" cy="3840480"/>
            <a:chOff x="1828800" y="2895600"/>
            <a:chExt cx="5498706" cy="384048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28800" y="2895600"/>
              <a:ext cx="5498706" cy="38404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981200" y="4876800"/>
              <a:ext cx="914400" cy="2286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14800" y="4267200"/>
              <a:ext cx="2377440" cy="5943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23560" y="6324600"/>
              <a:ext cx="777240" cy="320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4079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Setting Your Profile Picture</a:t>
            </a:r>
            <a:endParaRPr lang="en-US" sz="48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7737897" cy="7654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and hold the mouse button on the picture to reposition it, then click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enhance your picture.  </a:t>
            </a: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534912" y="2514600"/>
            <a:ext cx="5651478" cy="4114800"/>
            <a:chOff x="1534912" y="2514600"/>
            <a:chExt cx="5651478" cy="41148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34912" y="2514600"/>
              <a:ext cx="5651478" cy="41148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4038600" y="5867400"/>
              <a:ext cx="64008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2907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Setting Your Profile Picture</a:t>
            </a:r>
            <a:endParaRPr lang="en-US" sz="48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8195097" cy="11464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Apply a filter, add text, add stickers, and/or add a frame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apply your changes and set your picture.</a:t>
            </a: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71600" y="2590800"/>
            <a:ext cx="6028180" cy="4114800"/>
            <a:chOff x="1371600" y="2590800"/>
            <a:chExt cx="6028180" cy="41148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1600" y="2590800"/>
              <a:ext cx="6028180" cy="4114800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447800" y="2895600"/>
              <a:ext cx="457200" cy="228600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934200" y="6324600"/>
              <a:ext cx="411480" cy="27432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5768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Activity #3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1870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5105400"/>
          </a:xfrm>
        </p:spPr>
        <p:txBody>
          <a:bodyPr>
            <a:normAutofit lnSpcReduction="10000"/>
          </a:bodyPr>
          <a:lstStyle/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Navigating &amp; Searching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Sending &amp; Accepting Friend </a:t>
            </a:r>
            <a:r>
              <a:rPr lang="en-US" sz="2800" dirty="0" smtClean="0">
                <a:solidFill>
                  <a:schemeClr val="tx1"/>
                </a:solidFill>
              </a:rPr>
              <a:t>Requests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Setting </a:t>
            </a:r>
            <a:r>
              <a:rPr lang="en-US" sz="2800" dirty="0" smtClean="0">
                <a:solidFill>
                  <a:schemeClr val="tx1"/>
                </a:solidFill>
              </a:rPr>
              <a:t>Your </a:t>
            </a:r>
            <a:r>
              <a:rPr lang="en-US" sz="2800" dirty="0">
                <a:solidFill>
                  <a:schemeClr val="tx1"/>
                </a:solidFill>
              </a:rPr>
              <a:t>Cover Photo &amp; Profile </a:t>
            </a:r>
            <a:r>
              <a:rPr lang="en-US" sz="2800" dirty="0" smtClean="0">
                <a:solidFill>
                  <a:schemeClr val="tx1"/>
                </a:solidFill>
              </a:rPr>
              <a:t>Picture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Filling Out Your </a:t>
            </a:r>
            <a:r>
              <a:rPr lang="en-US" sz="2800" dirty="0" smtClean="0">
                <a:solidFill>
                  <a:schemeClr val="tx1"/>
                </a:solidFill>
              </a:rPr>
              <a:t>Profile</a:t>
            </a:r>
            <a:endParaRPr lang="en-US" sz="2800" dirty="0">
              <a:solidFill>
                <a:schemeClr val="tx1"/>
              </a:solidFill>
            </a:endParaRP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Posting a Status Update or Photo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Commenting, Liking, &amp; Replying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Sending &amp; Responding to Messages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Viewing Notifications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Adjusting Privacy Settings</a:t>
            </a:r>
            <a:endParaRPr lang="en-US" sz="2800" dirty="0"/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effectLst/>
                <a:cs typeface="Courier New" panose="02070309020205020404" pitchFamily="49" charset="0"/>
              </a:rPr>
              <a:t>Agenda</a:t>
            </a:r>
            <a:endParaRPr lang="en-US" sz="4800" b="1" dirty="0">
              <a:effectLst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02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Filling Out Your Profile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07450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7966497" cy="4606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About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hyperlink on the Profile Page.</a:t>
            </a: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Filling Out Your Profile</a:t>
            </a:r>
            <a:endParaRPr lang="en-US" sz="4800" dirty="0"/>
          </a:p>
        </p:txBody>
      </p:sp>
      <p:grpSp>
        <p:nvGrpSpPr>
          <p:cNvPr id="7" name="Group 6"/>
          <p:cNvGrpSpPr/>
          <p:nvPr/>
        </p:nvGrpSpPr>
        <p:grpSpPr>
          <a:xfrm>
            <a:off x="1306547" y="2590800"/>
            <a:ext cx="6530906" cy="3193057"/>
            <a:chOff x="1306547" y="2590800"/>
            <a:chExt cx="6530906" cy="319305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06547" y="2590800"/>
              <a:ext cx="6530906" cy="319305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3581400" y="5334000"/>
              <a:ext cx="5943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3788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8118897" cy="7654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category you wish to add content to on </a:t>
            </a:r>
            <a:r>
              <a:rPr lang="en-US" sz="200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left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side of the screen.</a:t>
            </a: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Filling Out Your Profile</a:t>
            </a:r>
            <a:endParaRPr lang="en-US" sz="4800" dirty="0"/>
          </a:p>
        </p:txBody>
      </p:sp>
      <p:grpSp>
        <p:nvGrpSpPr>
          <p:cNvPr id="7" name="Group 6"/>
          <p:cNvGrpSpPr/>
          <p:nvPr/>
        </p:nvGrpSpPr>
        <p:grpSpPr>
          <a:xfrm>
            <a:off x="1232360" y="2827398"/>
            <a:ext cx="6485182" cy="2682472"/>
            <a:chOff x="1232360" y="2827398"/>
            <a:chExt cx="6485182" cy="268247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32360" y="2827398"/>
              <a:ext cx="6485182" cy="2682472"/>
            </a:xfrm>
            <a:prstGeom prst="rect">
              <a:avLst/>
            </a:prstGeom>
            <a:ln w="12700">
              <a:solidFill>
                <a:schemeClr val="accent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269371" y="3657600"/>
              <a:ext cx="12801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6378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8042697" cy="7654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Follow the wizard to add your information, then 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 Changes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 to add it to your profile.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Filling Out Your Profile</a:t>
            </a:r>
            <a:endParaRPr lang="en-US" sz="4800" dirty="0"/>
          </a:p>
        </p:txBody>
      </p:sp>
      <p:grpSp>
        <p:nvGrpSpPr>
          <p:cNvPr id="7" name="Group 6"/>
          <p:cNvGrpSpPr/>
          <p:nvPr/>
        </p:nvGrpSpPr>
        <p:grpSpPr>
          <a:xfrm>
            <a:off x="1295400" y="2674998"/>
            <a:ext cx="6523285" cy="3665538"/>
            <a:chOff x="1295400" y="2674998"/>
            <a:chExt cx="6523285" cy="366553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95400" y="2674998"/>
              <a:ext cx="6523285" cy="366553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4038600" y="3581400"/>
              <a:ext cx="2834640" cy="269748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9586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Activity #4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14161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59877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Posting a Status Update           or Photo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821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8195097" cy="43468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Profile icon in the toolbar to access your Profile Page.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inside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Status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box on your Profile Page and type in      your update.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8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Post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save your changes.</a:t>
            </a: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Posting a Status Update</a:t>
            </a:r>
            <a:endParaRPr lang="en-US" sz="4800" dirty="0"/>
          </a:p>
        </p:txBody>
      </p:sp>
      <p:sp>
        <p:nvSpPr>
          <p:cNvPr id="4" name="Down Arrow 3"/>
          <p:cNvSpPr/>
          <p:nvPr/>
        </p:nvSpPr>
        <p:spPr>
          <a:xfrm flipV="1">
            <a:off x="5257800" y="5288280"/>
            <a:ext cx="228600" cy="27432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066800" y="2438360"/>
            <a:ext cx="4583217" cy="2819440"/>
            <a:chOff x="1066800" y="2666960"/>
            <a:chExt cx="4583217" cy="281944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6800" y="4114800"/>
              <a:ext cx="4578055" cy="13716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6800" y="2666960"/>
              <a:ext cx="1089754" cy="45724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587728" y="4543697"/>
              <a:ext cx="4023360" cy="5486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009937" y="5153297"/>
              <a:ext cx="640080" cy="320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1263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4" y="1977705"/>
            <a:ext cx="4135623" cy="2495381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Tag friends, add a location, adjust viewing permissions, add an activity or feeling, or add a photo or video to your update.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Post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save your changes.</a:t>
            </a: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Posting a Status Update</a:t>
            </a:r>
            <a:endParaRPr lang="en-US" sz="4800" dirty="0"/>
          </a:p>
        </p:txBody>
      </p:sp>
      <p:grpSp>
        <p:nvGrpSpPr>
          <p:cNvPr id="5" name="Group 4"/>
          <p:cNvGrpSpPr/>
          <p:nvPr/>
        </p:nvGrpSpPr>
        <p:grpSpPr>
          <a:xfrm>
            <a:off x="3429000" y="2286000"/>
            <a:ext cx="5372820" cy="3908562"/>
            <a:chOff x="3429000" y="2286000"/>
            <a:chExt cx="5372820" cy="3908562"/>
          </a:xfrm>
        </p:grpSpPr>
        <p:grpSp>
          <p:nvGrpSpPr>
            <p:cNvPr id="22" name="Group 21"/>
            <p:cNvGrpSpPr/>
            <p:nvPr/>
          </p:nvGrpSpPr>
          <p:grpSpPr>
            <a:xfrm>
              <a:off x="3429000" y="2286000"/>
              <a:ext cx="5372820" cy="3908562"/>
              <a:chOff x="3598417" y="1853676"/>
              <a:chExt cx="5372820" cy="3908562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92126" y="2590800"/>
                <a:ext cx="4031329" cy="2926334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98417" y="3874768"/>
                <a:ext cx="2347163" cy="75444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11071" y="1853676"/>
                <a:ext cx="2072820" cy="77730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84079" y="5122103"/>
                <a:ext cx="2591025" cy="64013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28900" y="2391420"/>
                <a:ext cx="2042337" cy="59441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  <p:sp>
          <p:nvSpPr>
            <p:cNvPr id="23" name="TextBox 22"/>
            <p:cNvSpPr txBox="1"/>
            <p:nvPr/>
          </p:nvSpPr>
          <p:spPr>
            <a:xfrm>
              <a:off x="4206240" y="4598188"/>
              <a:ext cx="365760" cy="30175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873740" y="2624265"/>
              <a:ext cx="307860" cy="30175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48200" y="5870448"/>
              <a:ext cx="308212" cy="30175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080883" y="3099652"/>
              <a:ext cx="346460" cy="30175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16240" y="3992897"/>
              <a:ext cx="54864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178040" y="3992897"/>
              <a:ext cx="8229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5152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676400"/>
            <a:ext cx="7966497" cy="40420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icon in the toolbar to access your Profile Page.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Photo/Video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icon in the Status box.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8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Upload Photos/Videos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hyperlink.</a:t>
            </a:r>
            <a:endParaRPr lang="en-US" sz="2400" b="1" dirty="0">
              <a:solidFill>
                <a:srgbClr val="FF0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Posting a Photo</a:t>
            </a:r>
            <a:endParaRPr lang="en-US" sz="4800" dirty="0"/>
          </a:p>
        </p:txBody>
      </p:sp>
      <p:grpSp>
        <p:nvGrpSpPr>
          <p:cNvPr id="6" name="Group 5"/>
          <p:cNvGrpSpPr/>
          <p:nvPr/>
        </p:nvGrpSpPr>
        <p:grpSpPr>
          <a:xfrm>
            <a:off x="1066463" y="2209800"/>
            <a:ext cx="3886874" cy="3733800"/>
            <a:chOff x="1066463" y="2438400"/>
            <a:chExt cx="3886874" cy="37338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6800" y="2438400"/>
              <a:ext cx="1089754" cy="45724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6463" y="4990998"/>
              <a:ext cx="3886537" cy="118120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66800" y="3429000"/>
              <a:ext cx="3886537" cy="9983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676401" y="3657600"/>
              <a:ext cx="777240" cy="320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71600" y="5593080"/>
              <a:ext cx="137160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3528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676400"/>
            <a:ext cx="7966497" cy="40420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Browse to the location of the desired picture.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picture, then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Open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Posting a Photo</a:t>
            </a:r>
            <a:endParaRPr lang="en-US" sz="4800" dirty="0"/>
          </a:p>
        </p:txBody>
      </p:sp>
      <p:grpSp>
        <p:nvGrpSpPr>
          <p:cNvPr id="8" name="Group 7"/>
          <p:cNvGrpSpPr/>
          <p:nvPr/>
        </p:nvGrpSpPr>
        <p:grpSpPr>
          <a:xfrm>
            <a:off x="1066800" y="2590800"/>
            <a:ext cx="5346797" cy="3664842"/>
            <a:chOff x="1066800" y="2751198"/>
            <a:chExt cx="5346797" cy="366484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6800" y="2751198"/>
              <a:ext cx="5346797" cy="36576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1219200" y="4671060"/>
              <a:ext cx="914400" cy="2286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76600" y="5105400"/>
              <a:ext cx="2286000" cy="5943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24400" y="6096000"/>
              <a:ext cx="822960" cy="320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8587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Navigating &amp; Searching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5733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3775497" cy="2347162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 a comment, adjust viewing permissions, add a location, add an activity or feeling, and tag friends.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Post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save your changes. </a:t>
            </a: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Posting a Photo</a:t>
            </a:r>
            <a:endParaRPr lang="en-US" sz="4800" dirty="0"/>
          </a:p>
        </p:txBody>
      </p:sp>
      <p:grpSp>
        <p:nvGrpSpPr>
          <p:cNvPr id="5" name="Group 4"/>
          <p:cNvGrpSpPr/>
          <p:nvPr/>
        </p:nvGrpSpPr>
        <p:grpSpPr>
          <a:xfrm>
            <a:off x="2589131" y="2130118"/>
            <a:ext cx="6136491" cy="4389500"/>
            <a:chOff x="2589131" y="2130118"/>
            <a:chExt cx="6136491" cy="4389500"/>
          </a:xfrm>
        </p:grpSpPr>
        <p:grpSp>
          <p:nvGrpSpPr>
            <p:cNvPr id="25" name="Group 24"/>
            <p:cNvGrpSpPr/>
            <p:nvPr/>
          </p:nvGrpSpPr>
          <p:grpSpPr>
            <a:xfrm>
              <a:off x="2589131" y="2130118"/>
              <a:ext cx="6136491" cy="4389500"/>
              <a:chOff x="2270580" y="1881505"/>
              <a:chExt cx="6136491" cy="438950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90052" y="1881505"/>
                <a:ext cx="3917019" cy="4389500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19400" y="4652166"/>
                <a:ext cx="2591025" cy="64013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25063" y="5395806"/>
                <a:ext cx="2042337" cy="59441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70580" y="3771355"/>
                <a:ext cx="2072820" cy="77730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  <p:sp>
          <p:nvSpPr>
            <p:cNvPr id="26" name="TextBox 25"/>
            <p:cNvSpPr txBox="1"/>
            <p:nvPr/>
          </p:nvSpPr>
          <p:spPr>
            <a:xfrm>
              <a:off x="5257800" y="2514600"/>
              <a:ext cx="1737360" cy="3657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162800" y="4477512"/>
              <a:ext cx="1005840" cy="24688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153400" y="4477512"/>
              <a:ext cx="548640" cy="24688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895600" y="4343400"/>
              <a:ext cx="365760" cy="33832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49040" y="5224272"/>
              <a:ext cx="365760" cy="33832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120640" y="5910072"/>
              <a:ext cx="731520" cy="33832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9504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Activity #5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02634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049430"/>
            <a:ext cx="89154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Commenting, Liking, &amp; Replying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77834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Commenting &amp; Liking</a:t>
            </a:r>
            <a:endParaRPr lang="en-US" sz="4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2585039" y="1588708"/>
            <a:ext cx="3587161" cy="5058109"/>
            <a:chOff x="2308865" y="1588708"/>
            <a:chExt cx="3587161" cy="505810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865" y="1588708"/>
              <a:ext cx="3587161" cy="50292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2667000" y="6281057"/>
              <a:ext cx="2560320" cy="3657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62200" y="5809488"/>
              <a:ext cx="457200" cy="21031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304800" y="4419600"/>
            <a:ext cx="2868006" cy="11821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Like icon to show you “Like” a post, photo, or video.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Down Arrow 3"/>
          <p:cNvSpPr/>
          <p:nvPr/>
        </p:nvSpPr>
        <p:spPr>
          <a:xfrm rot="10800000" flipV="1">
            <a:off x="2667000" y="5486400"/>
            <a:ext cx="228600" cy="27432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0" y="5320458"/>
            <a:ext cx="2979751" cy="1385142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inside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Write a Comment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box to add a comment to a post, photo, or video.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Down Arrow 12"/>
          <p:cNvSpPr/>
          <p:nvPr/>
        </p:nvSpPr>
        <p:spPr>
          <a:xfrm rot="16200000" flipV="1">
            <a:off x="5585460" y="6324600"/>
            <a:ext cx="228600" cy="27432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23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835" y="1676400"/>
            <a:ext cx="3810330" cy="480101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Replying</a:t>
            </a:r>
            <a:endParaRPr lang="en-US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6243620"/>
            <a:ext cx="2560320" cy="1828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00400" y="6038088"/>
            <a:ext cx="457200" cy="1828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4800" y="5410200"/>
            <a:ext cx="27432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>
            <a:normAutofit fontScale="92500"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Reply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link.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Down Arrow 3"/>
          <p:cNvSpPr/>
          <p:nvPr/>
        </p:nvSpPr>
        <p:spPr>
          <a:xfrm rot="8160000" flipV="1">
            <a:off x="2971801" y="5758305"/>
            <a:ext cx="228600" cy="27432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2519" y="5105400"/>
            <a:ext cx="2862881" cy="1470660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inside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Write a Reply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box to add a reply to someone’s comment on a post, photo, or video.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Down Arrow 12"/>
          <p:cNvSpPr/>
          <p:nvPr/>
        </p:nvSpPr>
        <p:spPr>
          <a:xfrm rot="16200000" flipV="1">
            <a:off x="5814060" y="6198108"/>
            <a:ext cx="228600" cy="27432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Activity #6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09492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67497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Sending &amp; Responding       to Messages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26723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/>
        </p:nvSpPr>
        <p:spPr>
          <a:xfrm>
            <a:off x="4724400" y="1828800"/>
            <a:ext cx="4308897" cy="46516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inside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Type a Message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box and type your message.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Press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Enter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on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keyboard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send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message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308897" cy="46516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Messages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icon        in the toolbar.</a:t>
            </a: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12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ew Message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hyperlink inside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Messages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window.</a:t>
            </a: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Begin typing a name; when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desired names appears,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on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it.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Sending a Message</a:t>
            </a:r>
            <a:endParaRPr lang="en-US" sz="48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2013786" y="2229908"/>
            <a:ext cx="2461473" cy="4277641"/>
            <a:chOff x="2013786" y="2229908"/>
            <a:chExt cx="2461473" cy="427764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29197" y="2229908"/>
              <a:ext cx="830652" cy="68585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65095" y="3810000"/>
              <a:ext cx="1767993" cy="97544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13786" y="5715000"/>
              <a:ext cx="2461473" cy="79254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2835728" y="2272391"/>
              <a:ext cx="411480" cy="320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00400" y="4175760"/>
              <a:ext cx="822960" cy="320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057400" y="5928360"/>
              <a:ext cx="1554480" cy="5486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905285" y="3489710"/>
            <a:ext cx="2476715" cy="2911090"/>
            <a:chOff x="5827393" y="3215390"/>
            <a:chExt cx="2476715" cy="291109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27393" y="3215390"/>
              <a:ext cx="2476715" cy="288061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5867400" y="5852160"/>
              <a:ext cx="137160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1832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828800"/>
            <a:ext cx="4191000" cy="46516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Message icon        in the toolbar.</a:t>
            </a: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12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ew Message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hyperlink inside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Messages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window.</a:t>
            </a: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209800"/>
            <a:ext cx="800169" cy="693480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4758902" y="1828800"/>
            <a:ext cx="4308898" cy="46516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inside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Type a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Message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box and type your reply.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Press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Enter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on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keyboard to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send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message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Responding to a Message</a:t>
            </a:r>
            <a:endParaRPr lang="en-US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2835728" y="2272391"/>
            <a:ext cx="411480" cy="3200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208733" y="4138196"/>
            <a:ext cx="2906067" cy="1424404"/>
            <a:chOff x="1604973" y="4138196"/>
            <a:chExt cx="2906067" cy="142440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04973" y="4138196"/>
              <a:ext cx="2872989" cy="140982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2133600" y="5105400"/>
              <a:ext cx="2377440" cy="4572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638800" y="3344909"/>
            <a:ext cx="2476712" cy="3132091"/>
            <a:chOff x="5760720" y="3277061"/>
            <a:chExt cx="2476712" cy="313209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1200" y="3277061"/>
              <a:ext cx="2446232" cy="313209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5760720" y="5928360"/>
              <a:ext cx="21945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3974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Activity #7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3627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5" y="1749107"/>
            <a:ext cx="3933642" cy="4556806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Search box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1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Profile Page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b="1" dirty="0" smtClean="0">
              <a:solidFill>
                <a:schemeClr val="accent3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1000" b="1" dirty="0">
              <a:solidFill>
                <a:schemeClr val="accent3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Home Page</a:t>
            </a:r>
            <a:endParaRPr lang="en-US" sz="2400" b="1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1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Friend Requests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Navigation Elements</a:t>
            </a:r>
            <a:endParaRPr lang="en-US" sz="4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55370" y="2743201"/>
            <a:ext cx="3876151" cy="2590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Messages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1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Notifications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1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Privacy Shortcuts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4" y="2211189"/>
            <a:ext cx="5557766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4" y="3232150"/>
            <a:ext cx="1164265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49" y="4222750"/>
            <a:ext cx="1010094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57" y="5213350"/>
            <a:ext cx="587449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531" y="3200400"/>
            <a:ext cx="597269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899" y="4191000"/>
            <a:ext cx="602901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899" y="5181600"/>
            <a:ext cx="639500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52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Viewing Notifications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05321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3775497" cy="35086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Notifications icon in the toolbar.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68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Scroll to the desired notification, then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     on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it. </a:t>
            </a: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Viewing Notifications</a:t>
            </a:r>
            <a:endParaRPr lang="en-US" sz="4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066" y="2743200"/>
            <a:ext cx="800169" cy="6629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2057136"/>
            <a:ext cx="4092295" cy="304826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Down Arrow 11"/>
          <p:cNvSpPr/>
          <p:nvPr/>
        </p:nvSpPr>
        <p:spPr>
          <a:xfrm rot="5400000" flipH="1" flipV="1">
            <a:off x="3954780" y="4785360"/>
            <a:ext cx="228600" cy="27432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19600" y="4457700"/>
            <a:ext cx="4114800" cy="6400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60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9430"/>
            <a:ext cx="86868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Adjusting Privacy Settings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5224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7966497" cy="43468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Privacy Shortcuts icon, then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See More Settings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hyperlink.</a:t>
            </a: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6868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Adjusting Privacy Settings</a:t>
            </a:r>
            <a:endParaRPr lang="en-US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2971800"/>
            <a:ext cx="3063505" cy="275867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257800" y="2971800"/>
            <a:ext cx="457200" cy="274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68040" y="5410200"/>
            <a:ext cx="841248" cy="274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47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7966497" cy="43468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Privacy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hyperlink in the left menu. To edit any settings, 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hyperlink next to a section.</a:t>
            </a: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6868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Adjusting Privacy Settings</a:t>
            </a:r>
            <a:endParaRPr lang="en-US" sz="48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838200" y="2826723"/>
            <a:ext cx="7453006" cy="3421677"/>
            <a:chOff x="838200" y="2826723"/>
            <a:chExt cx="7453006" cy="342167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2826723"/>
              <a:ext cx="7453006" cy="342167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838200" y="3733800"/>
              <a:ext cx="640080" cy="3657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833360" y="3611880"/>
              <a:ext cx="32004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848600" y="4602480"/>
              <a:ext cx="32004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848600" y="4907280"/>
              <a:ext cx="32004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848600" y="5288280"/>
              <a:ext cx="32004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848600" y="5669280"/>
              <a:ext cx="32004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3961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Activity #8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51253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183880" cy="4419600"/>
          </a:xfrm>
        </p:spPr>
        <p:txBody>
          <a:bodyPr>
            <a:normAutofit/>
          </a:bodyPr>
          <a:lstStyle/>
          <a:p>
            <a:pPr marL="45720" indent="0">
              <a:buClr>
                <a:srgbClr val="934747"/>
              </a:buClr>
              <a:buNone/>
            </a:pPr>
            <a:endParaRPr lang="en-US" sz="28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4800" b="1" dirty="0" smtClean="0">
              <a:solidFill>
                <a:srgbClr val="934747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 smtClean="0">
              <a:solidFill>
                <a:srgbClr val="934747"/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990" y="1386840"/>
            <a:ext cx="3924300" cy="105156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cs typeface="Courier New" panose="02070309020205020404" pitchFamily="49" charset="0"/>
              </a:rPr>
              <a:t>QUESTIONS?</a:t>
            </a:r>
            <a:endParaRPr lang="en-US" sz="4800" b="1" dirty="0">
              <a:effectLst/>
              <a:cs typeface="Courier New" panose="02070309020205020404" pitchFamily="49" charset="0"/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152400" y="2438400"/>
            <a:ext cx="8839200" cy="3048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Clr>
                <a:srgbClr val="934747"/>
              </a:buClr>
              <a:buFont typeface="Georgia"/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Font typeface="Georgia"/>
              <a:buNone/>
            </a:pPr>
            <a:endParaRPr lang="en-US" sz="2400" b="1" dirty="0" smtClean="0">
              <a:solidFill>
                <a:schemeClr val="tx1"/>
              </a:solidFill>
              <a:latin typeface="Segoe UI Semibold" panose="020B0702040204020203" pitchFamily="34" charset="0"/>
            </a:endParaRPr>
          </a:p>
          <a:p>
            <a:pPr marL="45720" indent="0" algn="ctr">
              <a:buClr>
                <a:srgbClr val="934747"/>
              </a:buClr>
              <a:buFont typeface="Georgia"/>
              <a:buNone/>
            </a:pPr>
            <a:r>
              <a:rPr lang="en-US" sz="4800" b="1" dirty="0" smtClean="0">
                <a:solidFill>
                  <a:schemeClr val="tx1"/>
                </a:solidFill>
                <a:latin typeface="Segoe UI Semibold" panose="020B0702040204020203" pitchFamily="34" charset="0"/>
              </a:rPr>
              <a:t>THANKS FOR COMING!</a:t>
            </a:r>
          </a:p>
          <a:p>
            <a:pPr marL="45720" indent="0" algn="ctr">
              <a:buClr>
                <a:srgbClr val="934747"/>
              </a:buClr>
              <a:buFont typeface="Georgia"/>
              <a:buNone/>
            </a:pPr>
            <a:endParaRPr lang="en-US" sz="3200" b="1" dirty="0" smtClean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Font typeface="Georgia"/>
              <a:buNone/>
            </a:pPr>
            <a:endParaRPr lang="en-US" sz="2800" b="1" dirty="0" smtClean="0">
              <a:solidFill>
                <a:schemeClr val="tx1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Font typeface="Georgia"/>
              <a:buNone/>
            </a:pPr>
            <a:endParaRPr lang="en-US" sz="2800" b="1" dirty="0" smtClean="0">
              <a:solidFill>
                <a:srgbClr val="934747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Font typeface="Georgia"/>
              <a:buNone/>
            </a:pPr>
            <a:endParaRPr lang="en-US" sz="2800" b="1" dirty="0" smtClean="0">
              <a:solidFill>
                <a:srgbClr val="934747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65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Activity #1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93565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67497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Sending &amp; Accepting         Friend Requests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27738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676400"/>
            <a:ext cx="3013497" cy="4495800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Type someone’s name into the Search box and   click on the         icon.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dd  Friend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Sending a Friend Request</a:t>
            </a:r>
            <a:endParaRPr lang="en-US" sz="4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250" y="2667000"/>
            <a:ext cx="514350" cy="2743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5" name="Group 4"/>
          <p:cNvGrpSpPr/>
          <p:nvPr/>
        </p:nvGrpSpPr>
        <p:grpSpPr>
          <a:xfrm>
            <a:off x="3352800" y="1676400"/>
            <a:ext cx="5456393" cy="4620431"/>
            <a:chOff x="3352800" y="1676400"/>
            <a:chExt cx="5456393" cy="462043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52800" y="1676400"/>
              <a:ext cx="3762102" cy="164592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52800" y="3561014"/>
              <a:ext cx="5456393" cy="273581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3657600" y="1676400"/>
              <a:ext cx="320040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924800" y="5867400"/>
              <a:ext cx="822960" cy="3657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0124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8042697" cy="44230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Friend Request Sent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 appears and remains until the person either accepts your friend request or deletes it.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Sending a Friend Request</a:t>
            </a:r>
            <a:endParaRPr lang="en-US" sz="4800" dirty="0"/>
          </a:p>
        </p:txBody>
      </p:sp>
      <p:grpSp>
        <p:nvGrpSpPr>
          <p:cNvPr id="7" name="Group 6"/>
          <p:cNvGrpSpPr/>
          <p:nvPr/>
        </p:nvGrpSpPr>
        <p:grpSpPr>
          <a:xfrm>
            <a:off x="1893338" y="2667000"/>
            <a:ext cx="5357324" cy="2720576"/>
            <a:chOff x="1893338" y="2667000"/>
            <a:chExt cx="5357324" cy="272057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3338" y="2667000"/>
              <a:ext cx="5357324" cy="272057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5943600" y="5029200"/>
              <a:ext cx="12801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8762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4537497" cy="44230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Friend Requests icon when it contains a red box.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Confirm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accept the request or the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Delete Request 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 to ignore it.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8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If you accept the request, the button changes to </a:t>
            </a:r>
            <a:r>
              <a:rPr lang="en-US" sz="18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Wingdings" panose="05000000000000000000" pitchFamily="2" charset="2"/>
              </a:rPr>
              <a:t></a:t>
            </a:r>
            <a:r>
              <a:rPr lang="en-US" sz="18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Friends</a:t>
            </a:r>
            <a:r>
              <a:rPr lang="en-US" sz="20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 smtClean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Accepting a Friend Request</a:t>
            </a:r>
            <a:endParaRPr lang="en-US" sz="48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5080989" y="1749106"/>
            <a:ext cx="3406435" cy="4175602"/>
            <a:chOff x="5080989" y="1749106"/>
            <a:chExt cx="3406435" cy="417560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0989" y="1749106"/>
              <a:ext cx="2598645" cy="6934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0989" y="3200400"/>
              <a:ext cx="3406435" cy="111261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80989" y="4918781"/>
              <a:ext cx="3375953" cy="100592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263640" y="1752600"/>
              <a:ext cx="365760" cy="3657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949440" y="3810000"/>
              <a:ext cx="1463040" cy="3657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80960" y="5577840"/>
              <a:ext cx="73152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2893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Custom 2">
      <a:dk1>
        <a:sysClr val="windowText" lastClr="000000"/>
      </a:dk1>
      <a:lt1>
        <a:sysClr val="window" lastClr="FFFFFF"/>
      </a:lt1>
      <a:dk2>
        <a:srgbClr val="038549"/>
      </a:dk2>
      <a:lt2>
        <a:srgbClr val="E2DFCC"/>
      </a:lt2>
      <a:accent1>
        <a:srgbClr val="038549"/>
      </a:accent1>
      <a:accent2>
        <a:srgbClr val="1BB26E"/>
      </a:accent2>
      <a:accent3>
        <a:srgbClr val="028C8A"/>
      </a:accent3>
      <a:accent4>
        <a:srgbClr val="44C1A3"/>
      </a:accent4>
      <a:accent5>
        <a:srgbClr val="4EB3CF"/>
      </a:accent5>
      <a:accent6>
        <a:srgbClr val="51C3F9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- Standard PowerPoint</Template>
  <TotalTime>2656</TotalTime>
  <Words>1008</Words>
  <Application>Microsoft Office PowerPoint</Application>
  <PresentationFormat>On-screen Show (4:3)</PresentationFormat>
  <Paragraphs>328</Paragraphs>
  <Slides>46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6" baseType="lpstr">
      <vt:lpstr>Arial</vt:lpstr>
      <vt:lpstr>Calibri</vt:lpstr>
      <vt:lpstr>Courier New</vt:lpstr>
      <vt:lpstr>Georgia</vt:lpstr>
      <vt:lpstr>Myriad Pro</vt:lpstr>
      <vt:lpstr>Segoe UI</vt:lpstr>
      <vt:lpstr>Segoe UI Semibold</vt:lpstr>
      <vt:lpstr>Wingdings</vt:lpstr>
      <vt:lpstr>Wingdings 2</vt:lpstr>
      <vt:lpstr>Theme - Standard PowerPoint 1</vt:lpstr>
      <vt:lpstr>Facebook: Getting Started </vt:lpstr>
      <vt:lpstr>Agenda</vt:lpstr>
      <vt:lpstr>Navigating &amp; Searching</vt:lpstr>
      <vt:lpstr>Navigation Elements</vt:lpstr>
      <vt:lpstr>Activity #1</vt:lpstr>
      <vt:lpstr>Sending &amp; Accepting         Friend Requests</vt:lpstr>
      <vt:lpstr>Sending a Friend Request</vt:lpstr>
      <vt:lpstr>Sending a Friend Request</vt:lpstr>
      <vt:lpstr>Accepting a Friend Request</vt:lpstr>
      <vt:lpstr>Activity #2</vt:lpstr>
      <vt:lpstr>Setting Your Cover Photo           &amp; Profile Picture</vt:lpstr>
      <vt:lpstr>Setting the Cover Photo</vt:lpstr>
      <vt:lpstr>Setting Your Cover Photo</vt:lpstr>
      <vt:lpstr>Setting Your Cover Photo</vt:lpstr>
      <vt:lpstr>Setting Your Profile Picture</vt:lpstr>
      <vt:lpstr>Setting Your Profile Picture</vt:lpstr>
      <vt:lpstr>Setting Your Profile Picture</vt:lpstr>
      <vt:lpstr>Setting Your Profile Picture</vt:lpstr>
      <vt:lpstr>Activity #3</vt:lpstr>
      <vt:lpstr>Filling Out Your Profile</vt:lpstr>
      <vt:lpstr>Filling Out Your Profile</vt:lpstr>
      <vt:lpstr>Filling Out Your Profile</vt:lpstr>
      <vt:lpstr>Filling Out Your Profile</vt:lpstr>
      <vt:lpstr>Activity #4</vt:lpstr>
      <vt:lpstr>Posting a Status Update           or Photo</vt:lpstr>
      <vt:lpstr>Posting a Status Update</vt:lpstr>
      <vt:lpstr>Posting a Status Update</vt:lpstr>
      <vt:lpstr>Posting a Photo</vt:lpstr>
      <vt:lpstr>Posting a Photo</vt:lpstr>
      <vt:lpstr>Posting a Photo</vt:lpstr>
      <vt:lpstr>Activity #5</vt:lpstr>
      <vt:lpstr>Commenting, Liking, &amp; Replying</vt:lpstr>
      <vt:lpstr>Commenting &amp; Liking</vt:lpstr>
      <vt:lpstr>Replying</vt:lpstr>
      <vt:lpstr>Activity #6</vt:lpstr>
      <vt:lpstr>Sending &amp; Responding       to Messages</vt:lpstr>
      <vt:lpstr>Sending a Message</vt:lpstr>
      <vt:lpstr>Responding to a Message</vt:lpstr>
      <vt:lpstr>Activity #7</vt:lpstr>
      <vt:lpstr>Viewing Notifications</vt:lpstr>
      <vt:lpstr>Viewing Notifications</vt:lpstr>
      <vt:lpstr>Adjusting Privacy Settings</vt:lpstr>
      <vt:lpstr>Adjusting Privacy Settings</vt:lpstr>
      <vt:lpstr>Adjusting Privacy Settings</vt:lpstr>
      <vt:lpstr>Activity #8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Connected!  Facebook Basics</dc:title>
  <dc:creator>Monica Dombrowski</dc:creator>
  <cp:lastModifiedBy>Monica Dombrowski</cp:lastModifiedBy>
  <cp:revision>162</cp:revision>
  <dcterms:created xsi:type="dcterms:W3CDTF">2014-05-30T16:35:15Z</dcterms:created>
  <dcterms:modified xsi:type="dcterms:W3CDTF">2016-08-23T19:48:33Z</dcterms:modified>
</cp:coreProperties>
</file>